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9" r:id="rId4"/>
    <p:sldId id="270" r:id="rId5"/>
    <p:sldId id="271" r:id="rId6"/>
    <p:sldId id="272" r:id="rId7"/>
    <p:sldId id="27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73"/>
    <a:srgbClr val="00A0A8"/>
    <a:srgbClr val="59ADAF"/>
    <a:srgbClr val="5BA3AD"/>
    <a:srgbClr val="FEC630"/>
    <a:srgbClr val="52CBBE"/>
    <a:srgbClr val="FF5969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 varScale="1">
        <p:scale>
          <a:sx n="70" d="100"/>
          <a:sy n="70" d="100"/>
        </p:scale>
        <p:origin x="12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4ED336-3293-45E5-922A-9F55CBDFB887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F87D04F7-9099-4B52-B9A5-82459248A40C}">
      <dgm:prSet phldrT="[Text]"/>
      <dgm:spPr>
        <a:solidFill>
          <a:srgbClr val="00A0A8"/>
        </a:solidFill>
      </dgm:spPr>
      <dgm:t>
        <a:bodyPr/>
        <a:lstStyle/>
        <a:p>
          <a:r>
            <a:rPr lang="en-US" dirty="0"/>
            <a:t>THANK YOU</a:t>
          </a:r>
          <a:endParaRPr lang="en-NG" dirty="0"/>
        </a:p>
      </dgm:t>
    </dgm:pt>
    <dgm:pt modelId="{203DA3A2-2612-4C49-9C5D-E6F7217F6C53}" type="parTrans" cxnId="{776C58CD-34B0-45FC-897A-1DE369E76150}">
      <dgm:prSet/>
      <dgm:spPr/>
      <dgm:t>
        <a:bodyPr/>
        <a:lstStyle/>
        <a:p>
          <a:endParaRPr lang="en-NG"/>
        </a:p>
      </dgm:t>
    </dgm:pt>
    <dgm:pt modelId="{1BB22DE0-90A3-4D92-AC06-B7FA833930A7}" type="sibTrans" cxnId="{776C58CD-34B0-45FC-897A-1DE369E76150}">
      <dgm:prSet/>
      <dgm:spPr/>
      <dgm:t>
        <a:bodyPr/>
        <a:lstStyle/>
        <a:p>
          <a:endParaRPr lang="en-NG"/>
        </a:p>
      </dgm:t>
    </dgm:pt>
    <dgm:pt modelId="{FD75A1A3-F40B-4385-8365-E2D48AD7DE5F}" type="pres">
      <dgm:prSet presAssocID="{424ED336-3293-45E5-922A-9F55CBDFB887}" presName="linearFlow" presStyleCnt="0">
        <dgm:presLayoutVars>
          <dgm:dir/>
          <dgm:resizeHandles val="exact"/>
        </dgm:presLayoutVars>
      </dgm:prSet>
      <dgm:spPr/>
    </dgm:pt>
    <dgm:pt modelId="{2038FA0C-F00E-4850-B4CB-CF2640C38E93}" type="pres">
      <dgm:prSet presAssocID="{F87D04F7-9099-4B52-B9A5-82459248A40C}" presName="composite" presStyleCnt="0"/>
      <dgm:spPr/>
    </dgm:pt>
    <dgm:pt modelId="{DB2EC2E3-5B2C-4990-8B69-CCDAA83DDB9C}" type="pres">
      <dgm:prSet presAssocID="{F87D04F7-9099-4B52-B9A5-82459248A40C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EDC6FED-2AAC-4E44-A361-C89EC24C116B}" type="pres">
      <dgm:prSet presAssocID="{F87D04F7-9099-4B52-B9A5-82459248A40C}" presName="txShp" presStyleLbl="node1" presStyleIdx="0" presStyleCnt="1">
        <dgm:presLayoutVars>
          <dgm:bulletEnabled val="1"/>
        </dgm:presLayoutVars>
      </dgm:prSet>
      <dgm:spPr/>
    </dgm:pt>
  </dgm:ptLst>
  <dgm:cxnLst>
    <dgm:cxn modelId="{6DB25908-CD09-4F2E-BCC4-5265DD70FB2D}" type="presOf" srcId="{424ED336-3293-45E5-922A-9F55CBDFB887}" destId="{FD75A1A3-F40B-4385-8365-E2D48AD7DE5F}" srcOrd="0" destOrd="0" presId="urn:microsoft.com/office/officeart/2005/8/layout/vList3"/>
    <dgm:cxn modelId="{B0CCDBA1-FA5F-4BF7-BDB3-4AB4355DF004}" type="presOf" srcId="{F87D04F7-9099-4B52-B9A5-82459248A40C}" destId="{9EDC6FED-2AAC-4E44-A361-C89EC24C116B}" srcOrd="0" destOrd="0" presId="urn:microsoft.com/office/officeart/2005/8/layout/vList3"/>
    <dgm:cxn modelId="{776C58CD-34B0-45FC-897A-1DE369E76150}" srcId="{424ED336-3293-45E5-922A-9F55CBDFB887}" destId="{F87D04F7-9099-4B52-B9A5-82459248A40C}" srcOrd="0" destOrd="0" parTransId="{203DA3A2-2612-4C49-9C5D-E6F7217F6C53}" sibTransId="{1BB22DE0-90A3-4D92-AC06-B7FA833930A7}"/>
    <dgm:cxn modelId="{95A450D0-C281-4E30-A8BB-2D94CD60E19E}" type="presParOf" srcId="{FD75A1A3-F40B-4385-8365-E2D48AD7DE5F}" destId="{2038FA0C-F00E-4850-B4CB-CF2640C38E93}" srcOrd="0" destOrd="0" presId="urn:microsoft.com/office/officeart/2005/8/layout/vList3"/>
    <dgm:cxn modelId="{33E7A84D-F2E1-4D0D-A4AA-B351FDD1C867}" type="presParOf" srcId="{2038FA0C-F00E-4850-B4CB-CF2640C38E93}" destId="{DB2EC2E3-5B2C-4990-8B69-CCDAA83DDB9C}" srcOrd="0" destOrd="0" presId="urn:microsoft.com/office/officeart/2005/8/layout/vList3"/>
    <dgm:cxn modelId="{4BC9ECDB-3626-4D84-AAE7-F8DC35E16193}" type="presParOf" srcId="{2038FA0C-F00E-4850-B4CB-CF2640C38E93}" destId="{9EDC6FED-2AAC-4E44-A361-C89EC24C116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C6FED-2AAC-4E44-A361-C89EC24C116B}">
      <dsp:nvSpPr>
        <dsp:cNvPr id="0" name=""/>
        <dsp:cNvSpPr/>
      </dsp:nvSpPr>
      <dsp:spPr>
        <a:xfrm rot="10800000">
          <a:off x="2331763" y="1536163"/>
          <a:ext cx="6171631" cy="3109017"/>
        </a:xfrm>
        <a:prstGeom prst="homePlate">
          <a:avLst/>
        </a:prstGeom>
        <a:solidFill>
          <a:srgbClr val="00A0A8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0990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THANK YOU</a:t>
          </a:r>
          <a:endParaRPr lang="en-NG" sz="6500" kern="1200" dirty="0"/>
        </a:p>
      </dsp:txBody>
      <dsp:txXfrm rot="10800000">
        <a:off x="3109017" y="1536163"/>
        <a:ext cx="5394377" cy="3109017"/>
      </dsp:txXfrm>
    </dsp:sp>
    <dsp:sp modelId="{DB2EC2E3-5B2C-4990-8B69-CCDAA83DDB9C}">
      <dsp:nvSpPr>
        <dsp:cNvPr id="0" name=""/>
        <dsp:cNvSpPr/>
      </dsp:nvSpPr>
      <dsp:spPr>
        <a:xfrm>
          <a:off x="777254" y="1536163"/>
          <a:ext cx="3109017" cy="310901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07.07.2021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727411" y="5390853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728856" y="1389757"/>
            <a:ext cx="79476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b="1" dirty="0">
                <a:solidFill>
                  <a:srgbClr val="52CBBE"/>
                </a:solidFill>
                <a:latin typeface="Tw Cen MT" panose="020B0602020104020603" pitchFamily="34" charset="0"/>
              </a:rPr>
              <a:t>DESIGN AND IMPLEMENTATION</a:t>
            </a:r>
          </a:p>
          <a:p>
            <a:pPr algn="ctr"/>
            <a:r>
              <a:rPr lang="en-US" sz="4100" b="1" dirty="0">
                <a:solidFill>
                  <a:srgbClr val="52CBBE"/>
                </a:solidFill>
                <a:latin typeface="Tw Cen MT" panose="020B0602020104020603" pitchFamily="34" charset="0"/>
              </a:rPr>
              <a:t>OF ENVIRONMENTAL WASTE MANAGEMENT SYSTEM</a:t>
            </a:r>
          </a:p>
          <a:p>
            <a:pPr algn="ctr"/>
            <a:r>
              <a:rPr lang="en-US" sz="4100" b="1" dirty="0">
                <a:solidFill>
                  <a:srgbClr val="52CBBE"/>
                </a:solidFill>
                <a:latin typeface="Tw Cen MT" panose="020B0602020104020603" pitchFamily="34" charset="0"/>
              </a:rPr>
              <a:t>FOR EFFECTIVE WASTE DISPOSAL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892132" y="4005858"/>
            <a:ext cx="727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BY:</a:t>
            </a:r>
          </a:p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Chukwuleta Tobechi</a:t>
            </a:r>
          </a:p>
          <a:p>
            <a:pPr algn="ctr"/>
            <a:r>
              <a:rPr lang="en-US" sz="2800" dirty="0" err="1">
                <a:solidFill>
                  <a:srgbClr val="5D7373"/>
                </a:solidFill>
                <a:latin typeface="Tw Cen MT" panose="020B0602020104020603" pitchFamily="34" charset="0"/>
              </a:rPr>
              <a:t>Chibuokem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 Jerry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509319" cy="6858000"/>
            <a:chOff x="-290920" y="0"/>
            <a:chExt cx="12509319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945357" y="3240902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8893" cy="6858000"/>
            <a:chOff x="213096" y="0"/>
            <a:chExt cx="1144889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58170" y="3204997"/>
              <a:ext cx="199208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229162" y="3292203"/>
              <a:ext cx="19920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Methodologies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70467" y="3317842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Thanks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3900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240900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049" y="3204996"/>
              <a:ext cx="199208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201978" y="3302965"/>
              <a:ext cx="20033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Methodologies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800154" y="3312717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Thanks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413835" y="791217"/>
            <a:ext cx="6791601" cy="1223662"/>
            <a:chOff x="2795389" y="3881730"/>
            <a:chExt cx="6791601" cy="122366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168471" y="3881730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PROJECT AIM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95389" y="4459061"/>
              <a:ext cx="6791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This work aims to design and implement an environmental waste management system for effective waste disposal.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FCF4FC-F903-40D8-A1F8-96ADD7D79C2B}"/>
              </a:ext>
            </a:extLst>
          </p:cNvPr>
          <p:cNvGrpSpPr/>
          <p:nvPr/>
        </p:nvGrpSpPr>
        <p:grpSpPr>
          <a:xfrm>
            <a:off x="3551393" y="2882759"/>
            <a:ext cx="6791601" cy="2997661"/>
            <a:chOff x="2861458" y="3874286"/>
            <a:chExt cx="6791601" cy="299766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BDAEE2-2E8B-4229-9396-C8BB018F9858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PROJECT OBJECTIVE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C91276-6553-4567-963D-16294712B908}"/>
                </a:ext>
              </a:extLst>
            </p:cNvPr>
            <p:cNvSpPr txBox="1"/>
            <p:nvPr/>
          </p:nvSpPr>
          <p:spPr>
            <a:xfrm>
              <a:off x="4868805" y="4816926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8C7C7A-A5A2-44A2-86BB-D3EF38752EC8}"/>
                </a:ext>
              </a:extLst>
            </p:cNvPr>
            <p:cNvSpPr txBox="1"/>
            <p:nvPr/>
          </p:nvSpPr>
          <p:spPr>
            <a:xfrm>
              <a:off x="2861458" y="4932955"/>
              <a:ext cx="679160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To implement a ‘pay as you generate’ waste management system to help reduce waste produced</a:t>
              </a:r>
            </a:p>
            <a:p>
              <a:pPr marL="514350" indent="-285750" algn="ctr" rtl="0"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To encourage the reusability of valuable waste items and materials</a:t>
              </a:r>
            </a:p>
            <a:p>
              <a:pPr marL="514350" indent="-285750" algn="ctr" rtl="0"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b="0" i="0" dirty="0">
                  <a:solidFill>
                    <a:srgbClr val="6E6E6E"/>
                  </a:solidFill>
                  <a:effectLst/>
                  <a:latin typeface="Helvetica" panose="020B0604020202020204" pitchFamily="34" charset="0"/>
                </a:rPr>
                <a:t> </a:t>
              </a:r>
              <a:r>
                <a:rPr lang="en-US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To encourage recyclability by ensuring proper usage of the different waste bags in collection </a:t>
              </a:r>
              <a:r>
                <a:rPr lang="en-US" b="0" i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of waste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240900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3088" y="3204996"/>
              <a:ext cx="199208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44049" y="3309236"/>
              <a:ext cx="19920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Methodologies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838317" y="3312716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Thanks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973461" y="1518554"/>
            <a:ext cx="1805441" cy="1866900"/>
            <a:chOff x="6378633" y="2209800"/>
            <a:chExt cx="1805441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378633" y="2219919"/>
              <a:ext cx="180544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Problem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493717" y="1471464"/>
            <a:ext cx="1805441" cy="1913990"/>
            <a:chOff x="3898889" y="2162710"/>
            <a:chExt cx="1805441" cy="191399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98889" y="2162710"/>
              <a:ext cx="180544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Problem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937222" y="1518554"/>
            <a:ext cx="1882192" cy="1866900"/>
            <a:chOff x="1342394" y="2209800"/>
            <a:chExt cx="188219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42394" y="2219920"/>
              <a:ext cx="18821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Problem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576781" y="2439832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79618" y="2462808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21CE74-40AC-4223-B129-B3A270C7429B}"/>
              </a:ext>
            </a:extLst>
          </p:cNvPr>
          <p:cNvSpPr txBox="1"/>
          <p:nvPr/>
        </p:nvSpPr>
        <p:spPr>
          <a:xfrm>
            <a:off x="3059887" y="2943477"/>
            <a:ext cx="15915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5969"/>
                </a:solidFill>
                <a:latin typeface="Tw Cen MT" panose="020B0602020104020603" pitchFamily="34" charset="0"/>
              </a:rPr>
              <a:t>General Dumpsite that has led to pollution and  inefficient waste management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5586223" y="2943477"/>
            <a:ext cx="15915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2CBBE"/>
                </a:solidFill>
                <a:latin typeface="Tw Cen MT" panose="020B0602020104020603" pitchFamily="34" charset="0"/>
              </a:rPr>
              <a:t>Improper usage of waste bin that inhibit recyclability of waste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025EBC6-5731-4D97-B58C-0E0C20D47817}"/>
              </a:ext>
            </a:extLst>
          </p:cNvPr>
          <p:cNvSpPr txBox="1"/>
          <p:nvPr/>
        </p:nvSpPr>
        <p:spPr>
          <a:xfrm>
            <a:off x="8064148" y="2912894"/>
            <a:ext cx="15915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D7373"/>
                </a:solidFill>
                <a:latin typeface="Tw Cen MT" panose="020B0602020104020603" pitchFamily="34" charset="0"/>
              </a:rPr>
              <a:t>Fewer resources available for scavengers to help reusability of waste materials</a:t>
            </a:r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5" grpId="0"/>
      <p:bldP spid="118" grpId="0"/>
      <p:bldP spid="1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240900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77517" cy="6858000"/>
            <a:chOff x="213096" y="0"/>
            <a:chExt cx="11477517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86794" y="3204999"/>
              <a:ext cx="199208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203383" y="-4"/>
            <a:ext cx="9961092" cy="6858000"/>
            <a:chOff x="539741" y="133197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539741" y="133197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328714" y="24706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60509" y="3430531"/>
              <a:ext cx="19920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Methodologies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837281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64868" cy="6858000"/>
            <a:chOff x="-9337032" y="-1"/>
            <a:chExt cx="9964868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6881" y="2332312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69137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Thanks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77CEC9-24C9-4B1D-964A-A216786A7724}"/>
              </a:ext>
            </a:extLst>
          </p:cNvPr>
          <p:cNvCxnSpPr/>
          <p:nvPr/>
        </p:nvCxnSpPr>
        <p:spPr>
          <a:xfrm>
            <a:off x="3850016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1840EDE-DF70-433F-86FE-A402BC5C2DDE}"/>
              </a:ext>
            </a:extLst>
          </p:cNvPr>
          <p:cNvGrpSpPr/>
          <p:nvPr/>
        </p:nvGrpSpPr>
        <p:grpSpPr>
          <a:xfrm>
            <a:off x="3638922" y="3517706"/>
            <a:ext cx="211094" cy="211094"/>
            <a:chOff x="1677812" y="4248152"/>
            <a:chExt cx="211094" cy="211094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/>
          <p:nvPr/>
        </p:nvCxnSpPr>
        <p:spPr>
          <a:xfrm>
            <a:off x="5997735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6B67BC-401F-4EA8-8CBE-EEB8DFAA45A7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7934360" y="3517706"/>
            <a:ext cx="211094" cy="211094"/>
            <a:chOff x="5973250" y="4248152"/>
            <a:chExt cx="211094" cy="21109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9582EE9-5831-4F6F-B29E-0BEB719C4F1E}"/>
              </a:ext>
            </a:extLst>
          </p:cNvPr>
          <p:cNvGrpSpPr/>
          <p:nvPr/>
        </p:nvGrpSpPr>
        <p:grpSpPr>
          <a:xfrm>
            <a:off x="2594536" y="4142156"/>
            <a:ext cx="2289049" cy="1102654"/>
            <a:chOff x="1514240" y="4816886"/>
            <a:chExt cx="2289049" cy="1102654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95C2AE9-E6EE-4572-8B9B-0A1C8899D6FE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REDUCE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DC71A93-B148-4A8B-B0CA-4AD086FE8D7B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The system ensures users pay for the exact amount of waste generated. So, less waste, lesser bills.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259453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R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EB19012-A13E-4E01-97E1-4BD9BE0B2C4A}"/>
              </a:ext>
            </a:extLst>
          </p:cNvPr>
          <p:cNvGrpSpPr/>
          <p:nvPr/>
        </p:nvGrpSpPr>
        <p:grpSpPr>
          <a:xfrm>
            <a:off x="4783446" y="4142156"/>
            <a:ext cx="2289049" cy="1287320"/>
            <a:chOff x="1514240" y="4816886"/>
            <a:chExt cx="2289049" cy="128732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FF83314-6443-4064-B8AD-715FDF38C0B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REUSE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FB0129A-D09E-4693-96AE-20F4A2C31E42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 feature named market place where users can upload valuable scrap items for sale at cheap prices.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478344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R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5D3786-3CB0-4D98-9C2D-11D4FBA5EAB9}"/>
              </a:ext>
            </a:extLst>
          </p:cNvPr>
          <p:cNvGrpSpPr/>
          <p:nvPr/>
        </p:nvGrpSpPr>
        <p:grpSpPr>
          <a:xfrm>
            <a:off x="6912585" y="4142156"/>
            <a:ext cx="2289049" cy="1102654"/>
            <a:chOff x="1514240" y="4816886"/>
            <a:chExt cx="2289049" cy="1102654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72131EC-94E6-4982-85F7-903D6FA7217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RECYCLE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60C2261-B057-44FB-B300-F0F52E3F90C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Wastes are well organized in different waste bins to guarantee ease in recyclability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691258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1450F4-A7BD-494E-BD71-C6C5EB8D03D1}"/>
              </a:ext>
            </a:extLst>
          </p:cNvPr>
          <p:cNvGrpSpPr/>
          <p:nvPr/>
        </p:nvGrpSpPr>
        <p:grpSpPr>
          <a:xfrm>
            <a:off x="3101220" y="1755914"/>
            <a:ext cx="1275682" cy="1275682"/>
            <a:chOff x="3063120" y="1755914"/>
            <a:chExt cx="1275682" cy="1275682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5E489B47-B2BB-4EFB-8EC4-21C10615E46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62B435C-D1B2-4C1C-B995-8D888E87C5D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262C0D94-FE17-421D-AA32-BD4AFE13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86697" y="2066644"/>
              <a:ext cx="627390" cy="62739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C1607-C8B7-4B99-9DC5-3321A9E92D49}"/>
              </a:ext>
            </a:extLst>
          </p:cNvPr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124" name="Teardrop 123">
              <a:extLst>
                <a:ext uri="{FF2B5EF4-FFF2-40B4-BE49-F238E27FC236}">
                  <a16:creationId xmlns:a16="http://schemas.microsoft.com/office/drawing/2014/main" id="{A44D7BEA-70F0-4773-A72C-A5B9951D353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431DABB-47B8-4640-BD39-9CC7E2CDA115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5EEDA48-5891-495E-A9A5-8AEE8394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65682" y="2061164"/>
              <a:ext cx="659144" cy="65914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7391281" y="1755914"/>
            <a:ext cx="1275682" cy="1275682"/>
            <a:chOff x="7353181" y="1755914"/>
            <a:chExt cx="1275682" cy="1275682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8BE45EE-A44E-41D8-8C13-099C1F70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48667" y="2048456"/>
              <a:ext cx="684560" cy="68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  <p:bldP spid="1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240900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57884" cy="6858000"/>
            <a:chOff x="213096" y="0"/>
            <a:chExt cx="11457884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67161" y="3202869"/>
              <a:ext cx="199208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71587" y="3320512"/>
              <a:ext cx="19920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Methodologies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27413" y="-4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91358" y="331058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4723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Thanks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DB9B462-21BE-4A91-8264-768F8688631E}"/>
              </a:ext>
            </a:extLst>
          </p:cNvPr>
          <p:cNvSpPr txBox="1"/>
          <p:nvPr/>
        </p:nvSpPr>
        <p:spPr>
          <a:xfrm>
            <a:off x="6630348" y="290398"/>
            <a:ext cx="3796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OCHA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: snippet of the graphical  interface of our e-waste management system that helps to improve and deliver a more effective waste disposal processes.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C1D37-5B2C-418C-A4CB-FD2682B05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047" y="101843"/>
            <a:ext cx="4959901" cy="25316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2627F-FA5C-4546-9EC1-F9329A13A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94" y="1503380"/>
            <a:ext cx="4843011" cy="2977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E6C056-099C-4381-8E0D-7B198CE48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03" y="2735302"/>
            <a:ext cx="5128674" cy="2615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B45B1E-F185-4399-A652-290065C63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60" y="3915949"/>
            <a:ext cx="5122145" cy="26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508535" cy="6858000"/>
            <a:chOff x="-290920" y="0"/>
            <a:chExt cx="12508535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944573" y="3240901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76287" cy="6858000"/>
            <a:chOff x="213096" y="0"/>
            <a:chExt cx="11476287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85564" y="3202466"/>
              <a:ext cx="199208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99078" y="3302456"/>
              <a:ext cx="19920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Methodologies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819672" y="3310186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25809" y="0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50374" y="3187076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Thanks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1FBA8A3-D6EF-42EC-AEC1-86283EED452E}"/>
              </a:ext>
            </a:extLst>
          </p:cNvPr>
          <p:cNvGrpSpPr/>
          <p:nvPr/>
        </p:nvGrpSpPr>
        <p:grpSpPr>
          <a:xfrm>
            <a:off x="1353890" y="1734224"/>
            <a:ext cx="3197225" cy="796806"/>
            <a:chOff x="764723" y="2142394"/>
            <a:chExt cx="3197225" cy="796806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F3CBE7-0B7F-4BBC-932B-F8A1336F5066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F468DAE-4AE6-45BB-86E9-605BB3D41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1435200" y="2142394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QR Code ID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D76257E-DD5D-4C31-B2AC-F76DC9199544}"/>
                </a:ext>
              </a:extLst>
            </p:cNvPr>
            <p:cNvSpPr txBox="1"/>
            <p:nvPr/>
          </p:nvSpPr>
          <p:spPr>
            <a:xfrm>
              <a:off x="1435200" y="2425148"/>
              <a:ext cx="2526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Modelling of waste bags with QR code to track bags identification. 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C5CB2E8-B3A7-4DE0-B2CC-736365263446}"/>
              </a:ext>
            </a:extLst>
          </p:cNvPr>
          <p:cNvGrpSpPr/>
          <p:nvPr/>
        </p:nvGrpSpPr>
        <p:grpSpPr>
          <a:xfrm>
            <a:off x="1390386" y="2995413"/>
            <a:ext cx="3350001" cy="929085"/>
            <a:chOff x="764723" y="3420415"/>
            <a:chExt cx="3350001" cy="92908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1435200" y="3420415"/>
              <a:ext cx="2679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House-to-house collection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120E0D6-EFA2-4A08-BFE2-DD70F47E6C48}"/>
                </a:ext>
              </a:extLst>
            </p:cNvPr>
            <p:cNvSpPr txBox="1"/>
            <p:nvPr/>
          </p:nvSpPr>
          <p:spPr>
            <a:xfrm>
              <a:off x="1435200" y="3703169"/>
              <a:ext cx="2526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Waste pickup would be done from house to house as against at a particular collection point.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C4EB96D-DFD9-40AE-890E-7DA16AF16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1390386" y="4273434"/>
            <a:ext cx="3363605" cy="929085"/>
            <a:chOff x="764723" y="4698436"/>
            <a:chExt cx="3363605" cy="929085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199" y="4698436"/>
              <a:ext cx="2693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Different Disposable bags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AC8E37-8B3C-4F8F-AC92-FAC65925ACC6}"/>
                </a:ext>
              </a:extLst>
            </p:cNvPr>
            <p:cNvSpPr txBox="1"/>
            <p:nvPr/>
          </p:nvSpPr>
          <p:spPr>
            <a:xfrm>
              <a:off x="1435200" y="4981190"/>
              <a:ext cx="2526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Users get to use proper bags e.g. yellow, black, etc., for the different types of generated waste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43BC266-D040-419D-B713-FBC99952FADF}"/>
              </a:ext>
            </a:extLst>
          </p:cNvPr>
          <p:cNvGrpSpPr/>
          <p:nvPr/>
        </p:nvGrpSpPr>
        <p:grpSpPr>
          <a:xfrm>
            <a:off x="5130290" y="2995413"/>
            <a:ext cx="3197225" cy="929085"/>
            <a:chOff x="4504627" y="3420415"/>
            <a:chExt cx="3197225" cy="929085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F70E9A6-B0EA-49B3-9490-7C7B09ACEE67}"/>
                </a:ext>
              </a:extLst>
            </p:cNvPr>
            <p:cNvSpPr/>
            <p:nvPr/>
          </p:nvSpPr>
          <p:spPr>
            <a:xfrm>
              <a:off x="4504627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1C9AE74-6ECE-4642-85A1-879B902A0C00}"/>
                </a:ext>
              </a:extLst>
            </p:cNvPr>
            <p:cNvSpPr txBox="1"/>
            <p:nvPr/>
          </p:nvSpPr>
          <p:spPr>
            <a:xfrm>
              <a:off x="5175104" y="3420415"/>
              <a:ext cx="1783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Online Payment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00EE840-57C5-45A8-AB89-BA57CE453AA8}"/>
                </a:ext>
              </a:extLst>
            </p:cNvPr>
            <p:cNvSpPr txBox="1"/>
            <p:nvPr/>
          </p:nvSpPr>
          <p:spPr>
            <a:xfrm>
              <a:off x="5175104" y="3703169"/>
              <a:ext cx="2526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Users can pay for their waste bill online to increase administration efficiency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28C55931-7730-4132-AB43-DEC40108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6793" y="3678575"/>
              <a:ext cx="415236" cy="415236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0E3BF0A-B04D-4316-B447-549B31994A65}"/>
              </a:ext>
            </a:extLst>
          </p:cNvPr>
          <p:cNvGrpSpPr/>
          <p:nvPr/>
        </p:nvGrpSpPr>
        <p:grpSpPr>
          <a:xfrm>
            <a:off x="5130290" y="4273434"/>
            <a:ext cx="3197225" cy="796806"/>
            <a:chOff x="4504627" y="4698436"/>
            <a:chExt cx="3197225" cy="796806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1B892CB-2087-4B4E-9D9A-135A090D8BBA}"/>
                </a:ext>
              </a:extLst>
            </p:cNvPr>
            <p:cNvSpPr/>
            <p:nvPr/>
          </p:nvSpPr>
          <p:spPr>
            <a:xfrm>
              <a:off x="4504627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F1E812C-21E1-4AE8-8492-7C26987E24F5}"/>
                </a:ext>
              </a:extLst>
            </p:cNvPr>
            <p:cNvSpPr txBox="1"/>
            <p:nvPr/>
          </p:nvSpPr>
          <p:spPr>
            <a:xfrm>
              <a:off x="5175104" y="4698436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Notification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9E48791-F83A-43C2-91A4-5459684E27A3}"/>
                </a:ext>
              </a:extLst>
            </p:cNvPr>
            <p:cNvSpPr txBox="1"/>
            <p:nvPr/>
          </p:nvSpPr>
          <p:spPr>
            <a:xfrm>
              <a:off x="5175104" y="4981190"/>
              <a:ext cx="2526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Users get notified via mails and SMS for pick up date and time</a:t>
              </a: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3998D37B-EE23-4400-B3FB-AE622C2B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162" y="4967369"/>
              <a:ext cx="336986" cy="336986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922994-56F7-4E3F-BBC4-41F24AED21E0}"/>
              </a:ext>
            </a:extLst>
          </p:cNvPr>
          <p:cNvGrpSpPr/>
          <p:nvPr/>
        </p:nvGrpSpPr>
        <p:grpSpPr>
          <a:xfrm>
            <a:off x="5130290" y="1717392"/>
            <a:ext cx="3197225" cy="929085"/>
            <a:chOff x="4504627" y="2142394"/>
            <a:chExt cx="3197225" cy="929085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B44027A-8946-45E7-8F11-28B2EA7E8E3E}"/>
                </a:ext>
              </a:extLst>
            </p:cNvPr>
            <p:cNvSpPr/>
            <p:nvPr/>
          </p:nvSpPr>
          <p:spPr>
            <a:xfrm>
              <a:off x="4504627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4EED872-529B-476D-A042-AF8799EED2BA}"/>
                </a:ext>
              </a:extLst>
            </p:cNvPr>
            <p:cNvSpPr txBox="1"/>
            <p:nvPr/>
          </p:nvSpPr>
          <p:spPr>
            <a:xfrm>
              <a:off x="5175104" y="2142394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Market Place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E35B1E-3A73-441C-8AB0-F2D52796F64F}"/>
                </a:ext>
              </a:extLst>
            </p:cNvPr>
            <p:cNvSpPr txBox="1"/>
            <p:nvPr/>
          </p:nvSpPr>
          <p:spPr>
            <a:xfrm>
              <a:off x="5175104" y="2425148"/>
              <a:ext cx="2526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Users can upload scrap items that are still considered valuable for sale to ensure reusability.</a:t>
              </a: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F7189829-FB67-42A0-ADC4-78F2C37FD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162" y="2447925"/>
              <a:ext cx="320494" cy="320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537189" cy="6858000"/>
            <a:chOff x="-290920" y="0"/>
            <a:chExt cx="1253718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973227" y="3151998"/>
              <a:ext cx="19920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Objectives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9916" cy="6858000"/>
            <a:chOff x="213096" y="0"/>
            <a:chExt cx="11449916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59193" y="3121222"/>
              <a:ext cx="199208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Problems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228381" y="3297327"/>
              <a:ext cx="19920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Methodologies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818777" y="3312715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88138" cy="6858000"/>
            <a:chOff x="-2449883" y="-1"/>
            <a:chExt cx="11888138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119047" y="318960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Features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19072" y="0"/>
            <a:ext cx="11266412" cy="6857998"/>
            <a:chOff x="-10771765" y="-1"/>
            <a:chExt cx="1136223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7176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Thanks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B4193CC-1DF8-40E0-96DE-7A67D4CF15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901331"/>
              </p:ext>
            </p:extLst>
          </p:nvPr>
        </p:nvGraphicFramePr>
        <p:xfrm>
          <a:off x="-786032" y="338323"/>
          <a:ext cx="9280649" cy="6181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B2EC2E3-5B2C-4990-8B69-CCDAA83DD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DB2EC2E3-5B2C-4990-8B69-CCDAA83DD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EDC6FED-2AAC-4E44-A361-C89EC24C1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graphicEl>
                                              <a:dgm id="{9EDC6FED-2AAC-4E44-A361-C89EC24C11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354</Words>
  <Application>Microsoft Office PowerPoint</Application>
  <PresentationFormat>Widescreen</PresentationFormat>
  <Paragraphs>86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Times New Roman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Tobechi Chukwuleta</cp:lastModifiedBy>
  <cp:revision>42</cp:revision>
  <dcterms:created xsi:type="dcterms:W3CDTF">2017-01-05T13:17:27Z</dcterms:created>
  <dcterms:modified xsi:type="dcterms:W3CDTF">2021-07-07T20:52:36Z</dcterms:modified>
</cp:coreProperties>
</file>